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20" y="-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242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abriola"/>
                <a:cs typeface="Gabriola"/>
              </a:rPr>
              <a:t>The Pythagorean Theorem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Gabriola"/>
                <a:cs typeface="Gabriola"/>
              </a:rPr>
              <a:t>9th Grade Algebra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674EA7"/>
                </a:solidFill>
                <a:latin typeface="Gabriola"/>
                <a:cs typeface="Gabriola"/>
              </a:rPr>
              <a:t>Triangle 3: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34496" t="10407" r="13746" b="4282"/>
          <a:stretch/>
        </p:blipFill>
        <p:spPr>
          <a:xfrm rot="5400000">
            <a:off x="1152572" y="807249"/>
            <a:ext cx="3172851" cy="39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3749" y="1750787"/>
            <a:ext cx="2877775" cy="164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Gabriola"/>
                <a:cs typeface="Gabriola"/>
              </a:rPr>
              <a:t>References:</a:t>
            </a:r>
            <a:endParaRPr lang="en" dirty="0">
              <a:latin typeface="Gabriola"/>
              <a:cs typeface="Gabriola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Pythagoras' Theorem. (n.d.). Retrieved May 01, 2017, from https://www.mathsisfun.com/pythagoras.html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Bhardwaj, A. (2014, June 22). Pythagoras theorem project. Retrieved May 01, 2017, from</a:t>
            </a:r>
          </a:p>
          <a:p>
            <a:pPr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https://www.youtube.com/watch?v=X8X_Ckvul90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 dirty="0" smtClean="0">
                <a:latin typeface="Gabriola"/>
                <a:cs typeface="Gabriola"/>
              </a:rPr>
              <a:t>Goals and Objectives</a:t>
            </a:r>
            <a:endParaRPr lang="en" sz="5000" dirty="0">
              <a:latin typeface="Gabriola"/>
              <a:cs typeface="Gabriol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latin typeface="Georgia"/>
                <a:ea typeface="Georgia"/>
                <a:cs typeface="Georgia"/>
                <a:sym typeface="Georgia"/>
              </a:rPr>
              <a:t>Goal:</a:t>
            </a:r>
            <a:r>
              <a:rPr lang="en" sz="1800" dirty="0">
                <a:latin typeface="Georgia"/>
                <a:ea typeface="Georgia"/>
                <a:cs typeface="Georgia"/>
                <a:sym typeface="Georgia"/>
              </a:rPr>
              <a:t> Students will prove the pythagorean theorem by finding the area of the sides of a right triangle.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latin typeface="Georgia"/>
                <a:ea typeface="Georgia"/>
                <a:cs typeface="Georgia"/>
                <a:sym typeface="Georgia"/>
              </a:rPr>
              <a:t>Students will discover that the area of the hypotenuse is equal to the sum of the areas of the two legs.</a:t>
            </a:r>
            <a:endParaRPr lang="en" sz="18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u="sng" dirty="0">
                <a:latin typeface="Georgia"/>
                <a:ea typeface="Georgia"/>
                <a:cs typeface="Georgia"/>
                <a:sym typeface="Georgia"/>
              </a:rPr>
              <a:t>Objective:</a:t>
            </a:r>
            <a:r>
              <a:rPr lang="en" sz="1800" dirty="0">
                <a:latin typeface="Georgia"/>
                <a:ea typeface="Georgia"/>
                <a:cs typeface="Georgia"/>
                <a:sym typeface="Georgia"/>
              </a:rPr>
              <a:t> Given “Proving The Pythagorean Theorem,” the students will work in groups to determine the area of the sides of a right triangle for three consecutive trials.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briola"/>
                <a:cs typeface="Gabriola"/>
              </a:rPr>
              <a:t>Materials:</a:t>
            </a:r>
            <a:endParaRPr lang="en-US" dirty="0">
              <a:latin typeface="Gabriola"/>
              <a:cs typeface="Gabriol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28674"/>
            <a:ext cx="6216100" cy="361002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800" dirty="0" smtClean="0">
                <a:latin typeface="Georgia"/>
                <a:cs typeface="Georgia"/>
              </a:rPr>
              <a:t>“Proving the Pythagorean Theorem” handout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Georgia"/>
                <a:cs typeface="Georgia"/>
              </a:rPr>
              <a:t>Pen/Pencil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Georgia"/>
                <a:cs typeface="Georgia"/>
              </a:rPr>
              <a:t>Notebook/Loose-leaf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Georgia"/>
                <a:cs typeface="Georgia"/>
              </a:rPr>
              <a:t>Model of the triangles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Georgia"/>
                <a:cs typeface="Georgia"/>
              </a:rPr>
              <a:t>Triangle 1, Triangle 2, and Triangle 3</a:t>
            </a:r>
            <a:br>
              <a:rPr lang="en-US" sz="1800" dirty="0" smtClean="0">
                <a:latin typeface="Georgia"/>
                <a:cs typeface="Georgia"/>
              </a:rPr>
            </a:br>
            <a:endParaRPr lang="en-US" sz="1800" dirty="0" smtClean="0">
              <a:latin typeface="Georgia"/>
              <a:cs typeface="Georgia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8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abriola"/>
                <a:cs typeface="Gabriola"/>
              </a:rPr>
              <a:t>Terms to know: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Right Triangle:</a:t>
            </a:r>
            <a:r>
              <a:rPr lang="en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a triangle with a right angle (90 degrees).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Hypotenuse:</a:t>
            </a:r>
            <a:r>
              <a:rPr lang="en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 the longest side of a right triangle, opposite the right angle.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Leg:</a:t>
            </a:r>
            <a:r>
              <a:rPr lang="en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 either of the two shorter sides of a right triangle.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825" y="2998675"/>
            <a:ext cx="1681500" cy="126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Shape 72"/>
          <p:cNvCxnSpPr/>
          <p:nvPr/>
        </p:nvCxnSpPr>
        <p:spPr>
          <a:xfrm flipH="1">
            <a:off x="4883975" y="1415475"/>
            <a:ext cx="3703800" cy="31473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3" name="Shape 73"/>
          <p:cNvCxnSpPr/>
          <p:nvPr/>
        </p:nvCxnSpPr>
        <p:spPr>
          <a:xfrm rot="10800000">
            <a:off x="4795100" y="4265700"/>
            <a:ext cx="88800" cy="320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" name="Shape 74"/>
          <p:cNvCxnSpPr/>
          <p:nvPr/>
        </p:nvCxnSpPr>
        <p:spPr>
          <a:xfrm rot="5400000">
            <a:off x="5608050" y="2301975"/>
            <a:ext cx="1564200" cy="1113300"/>
          </a:xfrm>
          <a:prstGeom prst="bentConnector3">
            <a:avLst>
              <a:gd name="adj1" fmla="val 100438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5" name="Shape 75"/>
          <p:cNvCxnSpPr>
            <a:endCxn id="71" idx="1"/>
          </p:cNvCxnSpPr>
          <p:nvPr/>
        </p:nvCxnSpPr>
        <p:spPr>
          <a:xfrm>
            <a:off x="3595325" y="2677287"/>
            <a:ext cx="1123500" cy="954900"/>
          </a:xfrm>
          <a:prstGeom prst="bentConnector3">
            <a:avLst>
              <a:gd name="adj1" fmla="val 2403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6" name="Shape 76"/>
          <p:cNvCxnSpPr/>
          <p:nvPr/>
        </p:nvCxnSpPr>
        <p:spPr>
          <a:xfrm>
            <a:off x="3147500" y="2650050"/>
            <a:ext cx="2442000" cy="21573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7" name="Shape 77"/>
          <p:cNvCxnSpPr>
            <a:endCxn id="71" idx="2"/>
          </p:cNvCxnSpPr>
          <p:nvPr/>
        </p:nvCxnSpPr>
        <p:spPr>
          <a:xfrm rot="10800000">
            <a:off x="5559575" y="4265700"/>
            <a:ext cx="16500" cy="5550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8" name="Shape 78"/>
          <p:cNvCxnSpPr/>
          <p:nvPr/>
        </p:nvCxnSpPr>
        <p:spPr>
          <a:xfrm>
            <a:off x="6796950" y="1415475"/>
            <a:ext cx="18180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7422" y="17780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 dirty="0">
                <a:latin typeface="Gabriola"/>
                <a:cs typeface="Gabriola"/>
              </a:rPr>
              <a:t>What is the pythagorean theorem?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80100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sz="1600" dirty="0"/>
              <a:t>When a triangle has a right angle (90 degrees) and squares are made on each of the three sides...then the biggest square has the </a:t>
            </a:r>
            <a:r>
              <a:rPr lang="en" sz="1600" b="1" dirty="0"/>
              <a:t>exact same area</a:t>
            </a:r>
            <a:r>
              <a:rPr lang="en" sz="1600" dirty="0"/>
              <a:t> as the other two squares put together</a:t>
            </a:r>
            <a:r>
              <a:rPr lang="en" sz="1600" dirty="0" smtClean="0"/>
              <a:t>!</a:t>
            </a:r>
            <a:endParaRPr lang="en" sz="1600" dirty="0"/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sz="1600" dirty="0"/>
              <a:t>It can be written in one short equation:</a:t>
            </a:r>
          </a:p>
          <a:p>
            <a:pPr marL="914400" lvl="1" indent="-228600" rtl="0">
              <a:spcBef>
                <a:spcPts val="0"/>
              </a:spcBef>
            </a:pPr>
            <a:endParaRPr lang="en" dirty="0"/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Note:</a:t>
            </a:r>
            <a:endParaRPr lang="en-US" dirty="0"/>
          </a:p>
          <a:p>
            <a:pPr marL="228600" lvl="2"/>
            <a:r>
              <a:rPr lang="en-US" b="1" dirty="0" smtClean="0"/>
              <a:t>	</a:t>
            </a:r>
            <a:r>
              <a:rPr lang="en" b="1" dirty="0" smtClean="0"/>
              <a:t>c </a:t>
            </a:r>
            <a:r>
              <a:rPr lang="en" dirty="0" smtClean="0"/>
              <a:t> </a:t>
            </a:r>
            <a:r>
              <a:rPr lang="en" dirty="0"/>
              <a:t>is the </a:t>
            </a:r>
            <a:r>
              <a:rPr lang="en" b="1" dirty="0"/>
              <a:t>longest side</a:t>
            </a:r>
            <a:r>
              <a:rPr lang="en" dirty="0"/>
              <a:t> of the </a:t>
            </a:r>
            <a:r>
              <a:rPr lang="en" dirty="0" smtClean="0"/>
              <a:t>triangle</a:t>
            </a:r>
            <a:endParaRPr lang="en-US" dirty="0" smtClean="0"/>
          </a:p>
          <a:p>
            <a:pPr marL="228600" lvl="2"/>
            <a:r>
              <a:rPr lang="en-US" b="1" dirty="0"/>
              <a:t>	</a:t>
            </a:r>
            <a:r>
              <a:rPr lang="en" b="1" dirty="0" smtClean="0"/>
              <a:t>a </a:t>
            </a:r>
            <a:r>
              <a:rPr lang="en" dirty="0"/>
              <a:t>and </a:t>
            </a:r>
            <a:r>
              <a:rPr lang="en" b="1" dirty="0"/>
              <a:t>b</a:t>
            </a:r>
            <a:r>
              <a:rPr lang="en" dirty="0"/>
              <a:t> are the </a:t>
            </a:r>
            <a:r>
              <a:rPr lang="en" dirty="0" smtClean="0"/>
              <a:t>legs</a:t>
            </a:r>
            <a:endParaRPr lang="en-US" dirty="0" smtClean="0"/>
          </a:p>
          <a:p>
            <a:pPr marL="228600" lvl="2"/>
            <a:r>
              <a:rPr lang="en-US" dirty="0"/>
              <a:t>	</a:t>
            </a:r>
            <a:r>
              <a:rPr lang="en" dirty="0" smtClean="0"/>
              <a:t>The </a:t>
            </a:r>
            <a:r>
              <a:rPr lang="en" dirty="0"/>
              <a:t>area of a square is:</a:t>
            </a:r>
            <a:br>
              <a:rPr lang="en" dirty="0"/>
            </a:br>
            <a:r>
              <a:rPr lang="en" dirty="0"/>
              <a:t>	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925" y="2175149"/>
            <a:ext cx="1582699" cy="5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250" y="1926229"/>
            <a:ext cx="2539850" cy="26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9537" y="4237130"/>
            <a:ext cx="734824" cy="31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>
                <a:latin typeface="Gabriola"/>
                <a:cs typeface="Gabriola"/>
              </a:rPr>
              <a:t>Look at this 3, 4, 5 triangle...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00" y="1558300"/>
            <a:ext cx="3849800" cy="29125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096800" y="1279725"/>
            <a:ext cx="3792000" cy="35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According to the Pythagorean Theorem,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bg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bg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In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this triangle: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a=3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b=4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c=5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bg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Does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             </a:t>
            </a:r>
            <a:r>
              <a:rPr lang="en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lang="en" dirty="0">
              <a:solidFill>
                <a:schemeClr val="bg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t="17967" b="27471"/>
          <a:stretch/>
        </p:blipFill>
        <p:spPr>
          <a:xfrm>
            <a:off x="5691450" y="1629575"/>
            <a:ext cx="1582699" cy="30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l="5928" r="5324"/>
          <a:stretch/>
        </p:blipFill>
        <p:spPr>
          <a:xfrm>
            <a:off x="5602550" y="3237750"/>
            <a:ext cx="11158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 dirty="0">
                <a:latin typeface="Gabriola"/>
                <a:cs typeface="Gabriola"/>
              </a:rPr>
              <a:t>Proving The Theorem: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991824"/>
            <a:ext cx="4450800" cy="3872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Determine which side is the hypotenuse and which sides are the legs.</a:t>
            </a:r>
            <a:b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4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Line the starbursts along each side. How many starbursts did you use for each side?</a:t>
            </a:r>
            <a:b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4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Create a square on each side of the triangle.?</a:t>
            </a:r>
            <a:b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4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Calculate the area of each square.</a:t>
            </a:r>
            <a:b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4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4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Do the legs add up to equal the hypotenuse?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16194" t="7962" r="34142" b="5012"/>
          <a:stretch/>
        </p:blipFill>
        <p:spPr>
          <a:xfrm rot="-5400000">
            <a:off x="5134529" y="810727"/>
            <a:ext cx="3414649" cy="398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Gabriola"/>
                <a:cs typeface="Gabriola"/>
              </a:rPr>
              <a:t>Triangle 1: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9471" t="8228" r="9778" b="6939"/>
          <a:stretch/>
        </p:blipFill>
        <p:spPr>
          <a:xfrm>
            <a:off x="652325" y="1216037"/>
            <a:ext cx="3102795" cy="24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l="3595" t="24223" b="21584"/>
          <a:stretch/>
        </p:blipFill>
        <p:spPr>
          <a:xfrm>
            <a:off x="4742075" y="1216037"/>
            <a:ext cx="3261746" cy="244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7225" y="3783025"/>
            <a:ext cx="1793274" cy="106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  <a:latin typeface="Gabriola"/>
                <a:cs typeface="Gabriola"/>
              </a:rPr>
              <a:t>Triangle 2: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5670" t="20846" r="14008" b="28234"/>
          <a:stretch/>
        </p:blipFill>
        <p:spPr>
          <a:xfrm>
            <a:off x="846950" y="1181037"/>
            <a:ext cx="3008600" cy="254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l="2891" t="25757" r="8964" b="16398"/>
          <a:stretch/>
        </p:blipFill>
        <p:spPr>
          <a:xfrm>
            <a:off x="4793625" y="1181037"/>
            <a:ext cx="2906464" cy="254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5200" y="3876599"/>
            <a:ext cx="2063949" cy="11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306</Words>
  <Application>Microsoft Macintosh PowerPoint</Application>
  <PresentationFormat>On-screen Show (16:9)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Amatic SC</vt:lpstr>
      <vt:lpstr>Source Code Pro</vt:lpstr>
      <vt:lpstr>beach-day</vt:lpstr>
      <vt:lpstr>The Pythagorean Theorem</vt:lpstr>
      <vt:lpstr>Goals and Objectives</vt:lpstr>
      <vt:lpstr>Materials:</vt:lpstr>
      <vt:lpstr>Terms to know:</vt:lpstr>
      <vt:lpstr>What is the pythagorean theorem?</vt:lpstr>
      <vt:lpstr>Look at this 3, 4, 5 triangle...</vt:lpstr>
      <vt:lpstr>Proving The Theorem:</vt:lpstr>
      <vt:lpstr>Triangle 1:</vt:lpstr>
      <vt:lpstr>Triangle 2:</vt:lpstr>
      <vt:lpstr>Triangle 3: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Pythagorean Theorem</dc:title>
  <cp:lastModifiedBy>Samantha Angiolillo</cp:lastModifiedBy>
  <cp:revision>3</cp:revision>
  <dcterms:modified xsi:type="dcterms:W3CDTF">2017-05-03T23:12:55Z</dcterms:modified>
</cp:coreProperties>
</file>